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24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7-d2nf8198bjvh7rlj08tg.png"/>
          <p:cNvPicPr>
            <a:picLocks noChangeAspect="1"/>
          </p:cNvPicPr>
          <p:nvPr/>
        </p:nvPicPr>
        <p:blipFill>
          <a:blip r:embed="rId3"/>
          <a:srcRect l="5266" t="24656" r="5667" b="24531"/>
          <a:stretch/>
        </p:blipFill>
        <p:spPr>
          <a:xfrm>
            <a:off x="-184785" y="-172085"/>
            <a:ext cx="12554585" cy="7219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1550" y="2432050"/>
            <a:ext cx="10248900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Retail Mastery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112578" y="4387850"/>
            <a:ext cx="190246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7443" y="4387850"/>
            <a:ext cx="2025015" cy="24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Marketing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1567815"/>
            <a:ext cx="76200" cy="21888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4085590"/>
            <a:ext cx="76200" cy="21888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3:17-d2nf8198bjvh7rlj08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890395"/>
            <a:ext cx="5606417" cy="43840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1510" y="546100"/>
            <a:ext cx="878141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Crafts Individual Offers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779145" y="1733550"/>
            <a:ext cx="4839970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Segmentation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779145" y="2192020"/>
            <a:ext cx="49517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segments customers based on purchase history, browsing behavior, and preferences, enabling personalized marketing campaigns that resonate with individual shoppers.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79145" y="4192270"/>
            <a:ext cx="4839970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Content Delivery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79145" y="4721225"/>
            <a:ext cx="497586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dynamically adjusts website content, email offers, and social media ads in real-time, ensuring each customer receives relevant and timely promotions.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0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Pricing Adjusts in Real Time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3:18-d2nf81h8bjvh7rlj09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5" name="Text 2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688956" y="1692636"/>
            <a:ext cx="637540" cy="637959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7" name="Text 4"/>
          <p:cNvSpPr/>
          <p:nvPr/>
        </p:nvSpPr>
        <p:spPr>
          <a:xfrm>
            <a:off x="568895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624051" y="2241911"/>
            <a:ext cx="637540" cy="637959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9" name="Text 6"/>
          <p:cNvSpPr/>
          <p:nvPr/>
        </p:nvSpPr>
        <p:spPr>
          <a:xfrm>
            <a:off x="962405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991333" y="2325940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8625" y="3448685"/>
            <a:ext cx="3774440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Elasticity Testing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8150" y="3830955"/>
            <a:ext cx="375285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tests price elasticity in real-time, adjusting prices to maximize revenue while maintaining customer satisfaction and brand perception.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62478" y="1859215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8805" y="270891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Competitive Pricing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22115" y="3091815"/>
            <a:ext cx="368046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competitor pricing and adjusts your prices accordingly, ensuring you remain competitive without engaging in destructive price wars.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10064" y="2408490"/>
            <a:ext cx="665096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074025" y="3430270"/>
            <a:ext cx="3774440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Promotional Optimization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17205" y="3813175"/>
            <a:ext cx="3680460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evaluates the effectiveness of different promotions and adjusts discount strategies to drive sales while protecting profit margins.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Automation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Triage Routine Questions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-6350" y="2031365"/>
            <a:ext cx="12204700" cy="4827270"/>
          </a:xfrm>
          <a:custGeom>
            <a:avLst/>
            <a:gdLst/>
            <a:ahLst/>
            <a:cxnLst/>
            <a:rect l="l" t="t" r="r" b="b"/>
            <a:pathLst>
              <a:path w="12204700" h="4827270">
                <a:moveTo>
                  <a:pt x="12204700" y="685421"/>
                </a:moveTo>
                <a:lnTo>
                  <a:pt x="12204700" y="4827270"/>
                </a:lnTo>
                <a:lnTo>
                  <a:pt x="0" y="4827270"/>
                </a:lnTo>
                <a:lnTo>
                  <a:pt x="0" y="270014"/>
                </a:lnTo>
                <a:lnTo>
                  <a:pt x="193675" y="227863"/>
                </a:lnTo>
                <a:lnTo>
                  <a:pt x="387350" y="189377"/>
                </a:lnTo>
                <a:lnTo>
                  <a:pt x="581025" y="155167"/>
                </a:lnTo>
                <a:lnTo>
                  <a:pt x="774700" y="124622"/>
                </a:lnTo>
                <a:lnTo>
                  <a:pt x="968375" y="97743"/>
                </a:lnTo>
                <a:lnTo>
                  <a:pt x="1162050" y="74529"/>
                </a:lnTo>
                <a:lnTo>
                  <a:pt x="1356360" y="54369"/>
                </a:lnTo>
                <a:lnTo>
                  <a:pt x="1550035" y="37875"/>
                </a:lnTo>
                <a:lnTo>
                  <a:pt x="1743710" y="24436"/>
                </a:lnTo>
                <a:lnTo>
                  <a:pt x="1937385" y="14051"/>
                </a:lnTo>
                <a:lnTo>
                  <a:pt x="2131060" y="6720"/>
                </a:lnTo>
                <a:lnTo>
                  <a:pt x="2324735" y="1833"/>
                </a:lnTo>
                <a:lnTo>
                  <a:pt x="2518410" y="0"/>
                </a:lnTo>
                <a:lnTo>
                  <a:pt x="2712085" y="611"/>
                </a:lnTo>
                <a:lnTo>
                  <a:pt x="2905760" y="3054"/>
                </a:lnTo>
                <a:lnTo>
                  <a:pt x="3099435" y="8552"/>
                </a:lnTo>
                <a:lnTo>
                  <a:pt x="3293110" y="15272"/>
                </a:lnTo>
                <a:lnTo>
                  <a:pt x="3486785" y="24436"/>
                </a:lnTo>
                <a:lnTo>
                  <a:pt x="3681095" y="35432"/>
                </a:lnTo>
                <a:lnTo>
                  <a:pt x="3874770" y="48260"/>
                </a:lnTo>
                <a:lnTo>
                  <a:pt x="4068445" y="62311"/>
                </a:lnTo>
                <a:lnTo>
                  <a:pt x="4262120" y="77583"/>
                </a:lnTo>
                <a:lnTo>
                  <a:pt x="4455795" y="94688"/>
                </a:lnTo>
                <a:lnTo>
                  <a:pt x="4649470" y="112404"/>
                </a:lnTo>
                <a:lnTo>
                  <a:pt x="4843145" y="131342"/>
                </a:lnTo>
                <a:lnTo>
                  <a:pt x="5036820" y="151501"/>
                </a:lnTo>
                <a:lnTo>
                  <a:pt x="5230495" y="172272"/>
                </a:lnTo>
                <a:lnTo>
                  <a:pt x="5424170" y="193042"/>
                </a:lnTo>
                <a:lnTo>
                  <a:pt x="5617845" y="215034"/>
                </a:lnTo>
                <a:lnTo>
                  <a:pt x="5811520" y="237026"/>
                </a:lnTo>
                <a:lnTo>
                  <a:pt x="6005195" y="259018"/>
                </a:lnTo>
                <a:lnTo>
                  <a:pt x="6199505" y="281621"/>
                </a:lnTo>
                <a:lnTo>
                  <a:pt x="6393180" y="303613"/>
                </a:lnTo>
                <a:lnTo>
                  <a:pt x="6586855" y="325606"/>
                </a:lnTo>
                <a:lnTo>
                  <a:pt x="6780530" y="347598"/>
                </a:lnTo>
                <a:lnTo>
                  <a:pt x="6974205" y="368368"/>
                </a:lnTo>
                <a:lnTo>
                  <a:pt x="7167880" y="389138"/>
                </a:lnTo>
                <a:lnTo>
                  <a:pt x="7361555" y="409298"/>
                </a:lnTo>
                <a:lnTo>
                  <a:pt x="7555230" y="428235"/>
                </a:lnTo>
                <a:lnTo>
                  <a:pt x="7748905" y="445951"/>
                </a:lnTo>
                <a:lnTo>
                  <a:pt x="7942580" y="463056"/>
                </a:lnTo>
                <a:lnTo>
                  <a:pt x="8136255" y="478329"/>
                </a:lnTo>
                <a:lnTo>
                  <a:pt x="8329930" y="492379"/>
                </a:lnTo>
                <a:lnTo>
                  <a:pt x="8523605" y="505208"/>
                </a:lnTo>
                <a:lnTo>
                  <a:pt x="8717915" y="516204"/>
                </a:lnTo>
                <a:lnTo>
                  <a:pt x="8911590" y="525367"/>
                </a:lnTo>
                <a:lnTo>
                  <a:pt x="9105265" y="532087"/>
                </a:lnTo>
                <a:lnTo>
                  <a:pt x="9298940" y="537585"/>
                </a:lnTo>
                <a:lnTo>
                  <a:pt x="9492615" y="540029"/>
                </a:lnTo>
                <a:lnTo>
                  <a:pt x="9686290" y="540640"/>
                </a:lnTo>
                <a:lnTo>
                  <a:pt x="9879965" y="538807"/>
                </a:lnTo>
                <a:lnTo>
                  <a:pt x="10073640" y="533920"/>
                </a:lnTo>
                <a:lnTo>
                  <a:pt x="10267315" y="526589"/>
                </a:lnTo>
                <a:lnTo>
                  <a:pt x="10460990" y="516204"/>
                </a:lnTo>
                <a:lnTo>
                  <a:pt x="10654665" y="502764"/>
                </a:lnTo>
                <a:lnTo>
                  <a:pt x="10848340" y="486270"/>
                </a:lnTo>
                <a:lnTo>
                  <a:pt x="11042650" y="466111"/>
                </a:lnTo>
                <a:lnTo>
                  <a:pt x="11236325" y="442897"/>
                </a:lnTo>
                <a:lnTo>
                  <a:pt x="11430000" y="416018"/>
                </a:lnTo>
                <a:lnTo>
                  <a:pt x="11623675" y="385473"/>
                </a:lnTo>
                <a:lnTo>
                  <a:pt x="11817350" y="351263"/>
                </a:lnTo>
                <a:lnTo>
                  <a:pt x="12011025" y="312777"/>
                </a:lnTo>
                <a:lnTo>
                  <a:pt x="12204700" y="270014"/>
                </a:lnTo>
                <a:lnTo>
                  <a:pt x="12204700" y="685421"/>
                </a:lnTo>
                <a:close/>
              </a:path>
            </a:pathLst>
          </a:custGeom>
          <a:solidFill>
            <a:srgbClr val="77AD6F"/>
          </a:solidFill>
          <a:ln/>
        </p:spPr>
      </p:sp>
      <p:sp>
        <p:nvSpPr>
          <p:cNvPr id="4" name="Text 2"/>
          <p:cNvSpPr/>
          <p:nvPr/>
        </p:nvSpPr>
        <p:spPr>
          <a:xfrm>
            <a:off x="-6350" y="2031365"/>
            <a:ext cx="12204700" cy="482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3555" y="2512060"/>
            <a:ext cx="281114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24/7 Customer Support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03555" y="3228975"/>
            <a:ext cx="2811145" cy="200104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chatbots provide round-the-clock support, handling routine inquiries such as order tracking, returns, and product information, reducing wait times and improving customer satisfaction.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345180" y="2603500"/>
            <a:ext cx="281114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Issue Resolution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395980" y="3369945"/>
            <a:ext cx="2811145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resolve a significant portion of customer issues autonomously, freeing human agents to focus on more complex and high-value interactions.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63335" y="2932430"/>
            <a:ext cx="281114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63335" y="3635375"/>
            <a:ext cx="2776220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customer sentiment in interactions, flagging negative experiences for immediate human intervention and continuous service improvement.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10675" y="2998470"/>
            <a:ext cx="276923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Escalation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04960" y="3676015"/>
            <a:ext cx="2774950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issues are too complex, chatbots escalate to human agents with full context, ensuring seamless transitions and efficient problem resolution.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6-d2nf8118bjvh7rlj08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6" cy="47523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10800000">
            <a:off x="5903448" y="4373681"/>
            <a:ext cx="1217236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3:16-d2nf8118bjvh7rlj08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3" y="463550"/>
            <a:ext cx="495363" cy="203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90" y="800612"/>
            <a:ext cx="756883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236345" y="1676400"/>
            <a:ext cx="9440545" cy="770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Scans Social Feedbacks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3:16-d2nf8118bjvh7rlj08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64" y="857250"/>
            <a:ext cx="3039214" cy="3038833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3:16-d2nf8118bjvh7rlj08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508" y="4186436"/>
            <a:ext cx="2049521" cy="204926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3:16-d2nf8118bjvh7rlj08p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90" y="1494788"/>
            <a:ext cx="3404235" cy="3862074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3:16-d2nf8118bjvh7rlj08q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9752" y="4641850"/>
            <a:ext cx="152420" cy="1524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673296" y="746553"/>
            <a:ext cx="5051668" cy="174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4"/>
          <p:cNvSpPr/>
          <p:nvPr/>
        </p:nvSpPr>
        <p:spPr>
          <a:xfrm>
            <a:off x="10955654" y="4546600"/>
            <a:ext cx="590963" cy="342901"/>
          </a:xfrm>
          <a:prstGeom prst="roundRect">
            <a:avLst>
              <a:gd name="adj" fmla="val 37333"/>
            </a:avLst>
          </a:prstGeom>
          <a:solidFill>
            <a:srgbClr val="151515"/>
          </a:solidFill>
          <a:ln/>
        </p:spPr>
      </p:sp>
      <p:sp>
        <p:nvSpPr>
          <p:cNvPr id="13" name="Text 5"/>
          <p:cNvSpPr/>
          <p:nvPr/>
        </p:nvSpPr>
        <p:spPr>
          <a:xfrm>
            <a:off x="10955654" y="4546600"/>
            <a:ext cx="590963" cy="342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6" descr="https://kimi-img.moonshot.cn/pub/slides/slides_tmpl/image/25-08-27-20:03:16-d2nf8118bjvh7rlj08q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8385" y="4652645"/>
            <a:ext cx="152401" cy="152400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8-27-20:03:16-d2nf8118bjvh7rlj08r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8385" y="4652645"/>
            <a:ext cx="152401" cy="1524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236345" y="2940685"/>
            <a:ext cx="5415915" cy="60833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Monitoring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1236345" y="3666490"/>
            <a:ext cx="6036945" cy="194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continuously monitor social media platforms for mentions of your brand, analyzing sentiment and identifying potential issues or opportunities for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Loss Prevention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9-d2nf81p8bjvh7rlj0930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3335"/>
            <a:ext cx="539305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970" y="3061335"/>
            <a:ext cx="5668010" cy="183769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Flags Fraud at Checkout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317490" y="613410"/>
            <a:ext cx="567944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 Scoring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17490" y="1125220"/>
            <a:ext cx="5668645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scores every transaction in real-time, identifying potential fraud such as stolen cards, suspicious returns, and promotional abuse, reducing chargebacks and losses.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42025" y="2602230"/>
            <a:ext cx="567944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41390" y="3114040"/>
            <a:ext cx="5668645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detects unusual patterns and behaviors indicative of fraud, flagging transactions for further review and protecting revenue without impacting legitimate customers.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18125" y="4590415"/>
            <a:ext cx="5679440" cy="3683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17490" y="5102225"/>
            <a:ext cx="5668645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instant alerts for high-risk transactions, enabling swift action to prevent fraud and maintain customer trust and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20-d2nf8218bjvh7rlj093g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3057" b="4200"/>
          <a:stretch/>
        </p:blipFill>
        <p:spPr>
          <a:xfrm>
            <a:off x="-24130" y="-17145"/>
            <a:ext cx="1060767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6200000">
            <a:off x="7599680" y="1743075"/>
            <a:ext cx="2173605" cy="7051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AD6F"/>
          </a:solidFill>
          <a:ln/>
        </p:spPr>
      </p:sp>
      <p:sp>
        <p:nvSpPr>
          <p:cNvPr id="4" name="Text 1"/>
          <p:cNvSpPr/>
          <p:nvPr/>
        </p:nvSpPr>
        <p:spPr>
          <a:xfrm rot="16200000">
            <a:off x="7599680" y="1743075"/>
            <a:ext cx="2173605" cy="705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7599680" y="-665480"/>
            <a:ext cx="2173605" cy="7051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6" name="Text 3"/>
          <p:cNvSpPr/>
          <p:nvPr/>
        </p:nvSpPr>
        <p:spPr>
          <a:xfrm rot="16200000">
            <a:off x="7599680" y="-665480"/>
            <a:ext cx="2173605" cy="705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5780" y="1026160"/>
            <a:ext cx="5837555" cy="181419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Cameras Spot Theft Patterns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66740" y="1973580"/>
            <a:ext cx="611314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 Analytics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643880" y="2485390"/>
            <a:ext cx="635952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in-store video feeds to detect theft patterns, such as sweethearting and organized retail crime, generating evidence for loss prevention teams.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66740" y="4373880"/>
            <a:ext cx="611314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Efficiency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43880" y="4885690"/>
            <a:ext cx="635952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the detection of suspicious activities, AI reduces the time and resources required for manual video review, focusing efforts on high-impact investigations.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24325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4124325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776534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5" name="Text 3"/>
          <p:cNvSpPr/>
          <p:nvPr/>
        </p:nvSpPr>
        <p:spPr>
          <a:xfrm>
            <a:off x="6776534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428743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9428743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63365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4063365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15574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6715574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367783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367783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15" name="Text 13"/>
          <p:cNvSpPr/>
          <p:nvPr/>
        </p:nvSpPr>
        <p:spPr>
          <a:xfrm>
            <a:off x="38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-21590" y="3112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17" name="Text 15"/>
          <p:cNvSpPr/>
          <p:nvPr/>
        </p:nvSpPr>
        <p:spPr>
          <a:xfrm>
            <a:off x="-21590" y="3112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9342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19" name="Text 17"/>
          <p:cNvSpPr/>
          <p:nvPr/>
        </p:nvSpPr>
        <p:spPr>
          <a:xfrm>
            <a:off x="19342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949450" y="233553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21" name="Text 19"/>
          <p:cNvSpPr/>
          <p:nvPr/>
        </p:nvSpPr>
        <p:spPr>
          <a:xfrm>
            <a:off x="1949450" y="233553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87350" y="963295"/>
            <a:ext cx="429958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D2E7D6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192864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192864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Retail Landscape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45073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45073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Inventory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97282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497282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Marketing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131904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131904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Automation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84113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84113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Loss Prevention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36322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436322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Simulation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Simulates Promo Scenarios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75590" y="1754505"/>
            <a:ext cx="5784850" cy="1913890"/>
          </a:xfrm>
          <a:prstGeom prst="roundRect">
            <a:avLst>
              <a:gd name="adj" fmla="val 4433"/>
            </a:avLst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275590" y="1754505"/>
            <a:ext cx="5784850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147435" y="1754505"/>
            <a:ext cx="5784850" cy="1913890"/>
          </a:xfrm>
          <a:prstGeom prst="roundRect">
            <a:avLst>
              <a:gd name="adj" fmla="val 4433"/>
            </a:avLst>
          </a:prstGeom>
          <a:solidFill>
            <a:srgbClr val="77AD6F"/>
          </a:solidFill>
          <a:ln/>
        </p:spPr>
      </p:sp>
      <p:sp>
        <p:nvSpPr>
          <p:cNvPr id="6" name="Text 4"/>
          <p:cNvSpPr/>
          <p:nvPr/>
        </p:nvSpPr>
        <p:spPr>
          <a:xfrm>
            <a:off x="6147435" y="1754505"/>
            <a:ext cx="5784850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75590" y="3949065"/>
            <a:ext cx="5784850" cy="1913890"/>
          </a:xfrm>
          <a:prstGeom prst="roundRect">
            <a:avLst>
              <a:gd name="adj" fmla="val 4433"/>
            </a:avLst>
          </a:prstGeom>
          <a:solidFill>
            <a:srgbClr val="77AD6F"/>
          </a:solidFill>
          <a:ln/>
        </p:spPr>
      </p:sp>
      <p:sp>
        <p:nvSpPr>
          <p:cNvPr id="8" name="Text 6"/>
          <p:cNvSpPr/>
          <p:nvPr/>
        </p:nvSpPr>
        <p:spPr>
          <a:xfrm>
            <a:off x="275590" y="3949065"/>
            <a:ext cx="5784850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47435" y="3949065"/>
            <a:ext cx="5784850" cy="1913890"/>
          </a:xfrm>
          <a:prstGeom prst="roundRect">
            <a:avLst>
              <a:gd name="adj" fmla="val 4433"/>
            </a:avLst>
          </a:prstGeom>
          <a:solidFill>
            <a:srgbClr val="D2E7D6"/>
          </a:solidFill>
          <a:ln/>
        </p:spPr>
      </p:sp>
      <p:sp>
        <p:nvSpPr>
          <p:cNvPr id="10" name="Text 8"/>
          <p:cNvSpPr/>
          <p:nvPr/>
        </p:nvSpPr>
        <p:spPr>
          <a:xfrm>
            <a:off x="6147435" y="3949065"/>
            <a:ext cx="5784850" cy="191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8785" y="1915160"/>
            <a:ext cx="542798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Modeling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9420" y="2397125"/>
            <a:ext cx="5471795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various promotional scenarios, predicting customer behavior, sales impact, and potential bottlenecks, enabling data-driven decision-making.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6880" y="4118610"/>
            <a:ext cx="543433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Staffing Optimization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22910" y="4600575"/>
            <a:ext cx="5471795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simulates staffing needs during peak sales periods, ensuring adequate resources are available to maintain customer service levels and drive sales.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06185" y="1915795"/>
            <a:ext cx="542798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Queue Management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311265" y="2397125"/>
            <a:ext cx="5471795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queue lengths and wait times, allowing for proactive adjustments in checkout configurations and staffing to reduce customer frustration.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13170" y="4119245"/>
            <a:ext cx="543433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Forecasting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13170" y="4600575"/>
            <a:ext cx="5471795" cy="1144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revenue outcomes under different promotional strategies, helping retailers maximize profitability while maintaining customer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1647" y="2192933"/>
            <a:ext cx="1217238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 rot="10800000">
            <a:off x="9416057" y="3750251"/>
            <a:ext cx="1217238" cy="18653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237105" y="1917065"/>
            <a:ext cx="8108950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Synthetic Data Trains New Models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237740" y="2853690"/>
            <a:ext cx="8108315" cy="83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Privacy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09800" y="3520440"/>
            <a:ext cx="8136255" cy="1532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synthetic transaction data to train models without exposing real customer information, ensuring compliance with data privacy regulations and reducing security risks.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6200000">
            <a:off x="6651625" y="820420"/>
            <a:ext cx="1484630" cy="957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 rot="16200000">
            <a:off x="6651625" y="820420"/>
            <a:ext cx="1484630" cy="957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5539740" y="-3763645"/>
            <a:ext cx="1484630" cy="118922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5" name="Text 3"/>
          <p:cNvSpPr/>
          <p:nvPr/>
        </p:nvSpPr>
        <p:spPr>
          <a:xfrm rot="16200000">
            <a:off x="5539740" y="-3763645"/>
            <a:ext cx="1484630" cy="1189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6200000">
            <a:off x="5989320" y="-1575435"/>
            <a:ext cx="1484630" cy="109264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AD6F"/>
          </a:solidFill>
          <a:ln/>
        </p:spPr>
      </p:sp>
      <p:sp>
        <p:nvSpPr>
          <p:cNvPr id="7" name="Text 5"/>
          <p:cNvSpPr/>
          <p:nvPr/>
        </p:nvSpPr>
        <p:spPr>
          <a:xfrm rot="16200000">
            <a:off x="5989320" y="-1575435"/>
            <a:ext cx="1484630" cy="10926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1" name="Text 9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3" name="Text 11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4835" y="521335"/>
            <a:ext cx="10981055" cy="96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Workshop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644650" y="1524000"/>
            <a:ext cx="8651240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Identification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4650" y="1840230"/>
            <a:ext cx="8439785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retail tasks such as inventory audits, customer service, and marketing campaigns, identifying areas where AI could enhance efficiency and accuracy.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529840" y="3288030"/>
            <a:ext cx="7766050" cy="4089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Evaluation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529840" y="3604260"/>
            <a:ext cx="8513445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tasks based on data volume, repetition, error risk, and customer interaction, selecting those most suited for AI augmentation to focus resources effectively.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034790" y="4991100"/>
            <a:ext cx="776668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Selection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034790" y="5307330"/>
            <a:ext cx="7766685" cy="57169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high-impact tasks for AI pilots, ensuring measurable ROI and quick wins that build confidence and support for broader AI adoption across the organization.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80" y="1124585"/>
            <a:ext cx="6637655" cy="162306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Inventory Forecast Live Drill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205605" y="2061210"/>
            <a:ext cx="3862705" cy="4831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4205605" y="2061210"/>
            <a:ext cx="3862705" cy="483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0800000">
            <a:off x="8202930" y="-50165"/>
            <a:ext cx="3862705" cy="60483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AD6F"/>
          </a:solidFill>
          <a:ln/>
        </p:spPr>
      </p:sp>
      <p:sp>
        <p:nvSpPr>
          <p:cNvPr id="6" name="Text 4"/>
          <p:cNvSpPr/>
          <p:nvPr/>
        </p:nvSpPr>
        <p:spPr>
          <a:xfrm rot="10800000">
            <a:off x="8202930" y="-50165"/>
            <a:ext cx="3862705" cy="6048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280285" y="3283585"/>
            <a:ext cx="1219835" cy="12198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8" name="Text 6"/>
          <p:cNvSpPr/>
          <p:nvPr/>
        </p:nvSpPr>
        <p:spPr>
          <a:xfrm>
            <a:off x="2280285" y="3283585"/>
            <a:ext cx="1219835" cy="1219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1285" y="4197985"/>
            <a:ext cx="1778635" cy="1778635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0" name="Text 8"/>
          <p:cNvSpPr/>
          <p:nvPr/>
        </p:nvSpPr>
        <p:spPr>
          <a:xfrm>
            <a:off x="121285" y="4197985"/>
            <a:ext cx="1778635" cy="177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661285" y="5264785"/>
            <a:ext cx="737235" cy="737235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2" name="Text 10"/>
          <p:cNvSpPr/>
          <p:nvPr/>
        </p:nvSpPr>
        <p:spPr>
          <a:xfrm>
            <a:off x="2661285" y="5264785"/>
            <a:ext cx="737235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77690" y="2939415"/>
            <a:ext cx="344424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Application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35145" y="4018915"/>
            <a:ext cx="3629025" cy="114339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AI models to historical sales data to forecast future demand, setting accurate reorder points and optimizing inventory levels to reduce stockouts and overstock.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430895" y="1197610"/>
            <a:ext cx="3349625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Service-Level Improvement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20735" y="2277110"/>
            <a:ext cx="3528695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Simulate the impact of AI-driven inventory management on service levels, demonstrating how data-driven replenishment enhances customer satisfaction and operational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Promo Simulation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6" y="1283567"/>
            <a:ext cx="33874" cy="218863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28" y="3823469"/>
            <a:ext cx="33874" cy="2188636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813" y="3840301"/>
            <a:ext cx="33874" cy="21886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3:17-d2nf8198bjvh7rlj08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25" y="1300397"/>
            <a:ext cx="33874" cy="218863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925195" y="1485900"/>
            <a:ext cx="513588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Segmentation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06145" y="1977390"/>
            <a:ext cx="5135880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Segment customers based on purchase history and preferences, creating tailored marketing campaigns that drive higher engagement and conversion rates.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925195" y="3931920"/>
            <a:ext cx="496697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Offer Design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906145" y="4479925"/>
            <a:ext cx="5095875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personalized email offers using AI insights, ensuring each customer receives relevant promotions that resonate with their interests and behaviors.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468745" y="1502410"/>
            <a:ext cx="5580380" cy="35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Forecasting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469380" y="1994535"/>
            <a:ext cx="5095875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Forecast incremental revenue from personalized campaigns, demonstrating the financial impact of AI-driven marketing strategies on overall sales performance.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469380" y="3963670"/>
            <a:ext cx="557974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Margin Protection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69380" y="4479925"/>
            <a:ext cx="5093970" cy="8576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conversion lift with margin protection through selective discounting, ensuring profitable growth while maintaining brand value and customer loyalty.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0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Retail AI Cheat Sheet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084955" y="1428115"/>
            <a:ext cx="7909560" cy="1700530"/>
          </a:xfrm>
          <a:prstGeom prst="roundRect">
            <a:avLst>
              <a:gd name="adj" fmla="val 4248"/>
            </a:avLst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4084955" y="1428115"/>
            <a:ext cx="7909560" cy="170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84320" y="3265805"/>
            <a:ext cx="3896360" cy="2957195"/>
          </a:xfrm>
          <a:prstGeom prst="roundRect">
            <a:avLst>
              <a:gd name="adj" fmla="val 4248"/>
            </a:avLst>
          </a:prstGeom>
          <a:solidFill>
            <a:srgbClr val="77AD6F"/>
          </a:solidFill>
          <a:ln/>
        </p:spPr>
      </p:sp>
      <p:sp>
        <p:nvSpPr>
          <p:cNvPr id="6" name="Text 4"/>
          <p:cNvSpPr/>
          <p:nvPr/>
        </p:nvSpPr>
        <p:spPr>
          <a:xfrm>
            <a:off x="4084320" y="3265805"/>
            <a:ext cx="389636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0" descr="https://kimi-img.moonshot.cn/pub/slides/slides_tmpl/image/25-08-27-20:03:18-d2nf81h8bjvh7rlj092g.jpg"/>
          <p:cNvPicPr>
            <a:picLocks noChangeAspect="1"/>
          </p:cNvPicPr>
          <p:nvPr/>
        </p:nvPicPr>
        <p:blipFill>
          <a:blip r:embed="rId3"/>
          <a:srcRect l="30168" r="30168"/>
          <a:stretch/>
        </p:blipFill>
        <p:spPr>
          <a:xfrm>
            <a:off x="537845" y="1432560"/>
            <a:ext cx="3388360" cy="480441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8097520" y="3265805"/>
            <a:ext cx="3896360" cy="2957195"/>
          </a:xfrm>
          <a:prstGeom prst="roundRect">
            <a:avLst>
              <a:gd name="adj" fmla="val 4248"/>
            </a:avLst>
          </a:prstGeom>
          <a:solidFill>
            <a:srgbClr val="77AD6F"/>
          </a:solidFill>
          <a:ln/>
        </p:spPr>
      </p:sp>
      <p:sp>
        <p:nvSpPr>
          <p:cNvPr id="9" name="Text 6"/>
          <p:cNvSpPr/>
          <p:nvPr/>
        </p:nvSpPr>
        <p:spPr>
          <a:xfrm>
            <a:off x="8097520" y="3265805"/>
            <a:ext cx="389636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274820" y="1560830"/>
            <a:ext cx="6491605" cy="4019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07205" y="2037080"/>
            <a:ext cx="7455535" cy="12598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concise guide mapping retail functions to AI tools and benefits, serving as a quick reference for strategic planning and decision-making.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85615" y="3369310"/>
            <a:ext cx="356997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01795" y="3975100"/>
            <a:ext cx="369570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selected AI tools are secure, compliant, and integrated with existing systems to maximize efficiency and minimize disruption.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98815" y="3369310"/>
            <a:ext cx="356997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14995" y="3975100"/>
            <a:ext cx="369570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update AI models with new data and feedback to maintain accuracy and relevance, driving continuous improvement in retail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8-d2nf81h8bjvh7rlj0900.jpeg"/>
          <p:cNvPicPr>
            <a:picLocks noChangeAspect="1"/>
          </p:cNvPicPr>
          <p:nvPr/>
        </p:nvPicPr>
        <p:blipFill>
          <a:blip r:embed="rId3"/>
          <a:srcRect l="5154" t="29209" r="7828" b="29886"/>
          <a:stretch/>
        </p:blipFill>
        <p:spPr>
          <a:xfrm>
            <a:off x="11430" y="0"/>
            <a:ext cx="12169140" cy="2451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635" y="2637155"/>
            <a:ext cx="3973830" cy="22815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Privacy Governance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-478790" y="4550410"/>
            <a:ext cx="2926080" cy="2926080"/>
          </a:xfrm>
          <a:prstGeom prst="ellipse">
            <a:avLst/>
          </a:prstGeom>
          <a:solidFill>
            <a:srgbClr val="77AD6F"/>
          </a:solidFill>
          <a:ln w="12700">
            <a:solidFill>
              <a:srgbClr val="77AD6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-478790" y="4550410"/>
            <a:ext cx="292608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680335" y="4721860"/>
            <a:ext cx="671830" cy="671830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4"/>
          <p:cNvSpPr/>
          <p:nvPr/>
        </p:nvSpPr>
        <p:spPr>
          <a:xfrm>
            <a:off x="2680335" y="4721860"/>
            <a:ext cx="671830" cy="671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28465" y="2708275"/>
            <a:ext cx="263271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Audits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874510" y="2719070"/>
            <a:ext cx="4950460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regular audits to identify and mitigate biases in AI models, ensuring fair and equitable treatment of all customers.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228465" y="4584065"/>
            <a:ext cx="263271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74510" y="4594860"/>
            <a:ext cx="4950460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AI practices with data privacy regulations and ethical standards to maintain customer trust and protect sensitive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 flipV="1">
            <a:off x="578659" y="4053876"/>
            <a:ext cx="5083359" cy="2475368"/>
          </a:xfrm>
          <a:custGeom>
            <a:avLst/>
            <a:gdLst/>
            <a:ahLst/>
            <a:cxnLst/>
            <a:rect l="l" t="t" r="r" b="b"/>
            <a:pathLst>
              <a:path w="5083359" h="2475368">
                <a:moveTo>
                  <a:pt x="5083359" y="2062595"/>
                </a:moveTo>
                <a:lnTo>
                  <a:pt x="5083359" y="2074026"/>
                </a:lnTo>
                <a:cubicBezTo>
                  <a:pt x="5090344" y="2300098"/>
                  <a:pt x="4862371" y="2481083"/>
                  <a:pt x="4680754" y="2475368"/>
                </a:cubicBezTo>
                <a:lnTo>
                  <a:pt x="4670594" y="2475368"/>
                </a:lnTo>
                <a:lnTo>
                  <a:pt x="950629" y="2475368"/>
                </a:lnTo>
                <a:cubicBezTo>
                  <a:pt x="929039" y="2007982"/>
                  <a:pt x="391174" y="1482173"/>
                  <a:pt x="0" y="1423749"/>
                </a:cubicBezTo>
                <a:lnTo>
                  <a:pt x="0" y="412773"/>
                </a:lnTo>
                <a:lnTo>
                  <a:pt x="0" y="401977"/>
                </a:lnTo>
                <a:cubicBezTo>
                  <a:pt x="-6350" y="175270"/>
                  <a:pt x="221623" y="-5080"/>
                  <a:pt x="402605" y="0"/>
                </a:cubicBezTo>
                <a:lnTo>
                  <a:pt x="412765" y="0"/>
                </a:lnTo>
                <a:lnTo>
                  <a:pt x="4670594" y="0"/>
                </a:lnTo>
                <a:lnTo>
                  <a:pt x="4682024" y="0"/>
                </a:lnTo>
                <a:cubicBezTo>
                  <a:pt x="4908093" y="-6350"/>
                  <a:pt x="5089074" y="221627"/>
                  <a:pt x="5083359" y="402612"/>
                </a:cubicBezTo>
                <a:lnTo>
                  <a:pt x="5083359" y="412773"/>
                </a:lnTo>
                <a:lnTo>
                  <a:pt x="5083359" y="2062595"/>
                </a:lnTo>
                <a:close/>
              </a:path>
            </a:pathLst>
          </a:cu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578659" y="4053876"/>
            <a:ext cx="5083359" cy="24753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flipV="1">
            <a:off x="6309350" y="4055146"/>
            <a:ext cx="5083359" cy="2475368"/>
          </a:xfrm>
          <a:custGeom>
            <a:avLst/>
            <a:gdLst/>
            <a:ahLst/>
            <a:cxnLst/>
            <a:rect l="l" t="t" r="r" b="b"/>
            <a:pathLst>
              <a:path w="5083359" h="2475368">
                <a:moveTo>
                  <a:pt x="0" y="2062595"/>
                </a:moveTo>
                <a:lnTo>
                  <a:pt x="0" y="2074026"/>
                </a:lnTo>
                <a:cubicBezTo>
                  <a:pt x="-6350" y="2300098"/>
                  <a:pt x="221623" y="2481083"/>
                  <a:pt x="402605" y="2475368"/>
                </a:cubicBezTo>
                <a:lnTo>
                  <a:pt x="412765" y="2475368"/>
                </a:lnTo>
                <a:lnTo>
                  <a:pt x="4132730" y="2475368"/>
                </a:lnTo>
                <a:cubicBezTo>
                  <a:pt x="4154320" y="2011157"/>
                  <a:pt x="4692185" y="1482808"/>
                  <a:pt x="5083359" y="1425019"/>
                </a:cubicBezTo>
                <a:lnTo>
                  <a:pt x="5083359" y="412773"/>
                </a:lnTo>
                <a:lnTo>
                  <a:pt x="5083359" y="401977"/>
                </a:lnTo>
                <a:cubicBezTo>
                  <a:pt x="5090344" y="175270"/>
                  <a:pt x="4862371" y="-5080"/>
                  <a:pt x="4680754" y="0"/>
                </a:cubicBezTo>
                <a:lnTo>
                  <a:pt x="4670594" y="0"/>
                </a:lnTo>
                <a:lnTo>
                  <a:pt x="412765" y="0"/>
                </a:lnTo>
                <a:lnTo>
                  <a:pt x="401970" y="0"/>
                </a:lnTo>
                <a:cubicBezTo>
                  <a:pt x="175266" y="-6350"/>
                  <a:pt x="-5080" y="221627"/>
                  <a:pt x="0" y="402612"/>
                </a:cubicBezTo>
                <a:lnTo>
                  <a:pt x="0" y="412773"/>
                </a:lnTo>
                <a:lnTo>
                  <a:pt x="0" y="2062595"/>
                </a:lnTo>
                <a:close/>
              </a:path>
            </a:pathLst>
          </a:custGeom>
          <a:solidFill>
            <a:srgbClr val="D2E7D6"/>
          </a:solidFill>
          <a:ln/>
        </p:spPr>
      </p:sp>
      <p:sp>
        <p:nvSpPr>
          <p:cNvPr id="5" name="Text 3"/>
          <p:cNvSpPr/>
          <p:nvPr/>
        </p:nvSpPr>
        <p:spPr>
          <a:xfrm>
            <a:off x="6309350" y="4055146"/>
            <a:ext cx="5083359" cy="24753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H="1" flipV="1">
            <a:off x="578659" y="1183814"/>
            <a:ext cx="5083359" cy="2475368"/>
          </a:xfrm>
          <a:custGeom>
            <a:avLst/>
            <a:gdLst/>
            <a:ahLst/>
            <a:cxnLst/>
            <a:rect l="l" t="t" r="r" b="b"/>
            <a:pathLst>
              <a:path w="5083359" h="2475368">
                <a:moveTo>
                  <a:pt x="5083359" y="412773"/>
                </a:moveTo>
                <a:lnTo>
                  <a:pt x="5083359" y="401977"/>
                </a:lnTo>
                <a:cubicBezTo>
                  <a:pt x="5090344" y="175270"/>
                  <a:pt x="4862371" y="-5080"/>
                  <a:pt x="4680754" y="0"/>
                </a:cubicBezTo>
                <a:lnTo>
                  <a:pt x="4670594" y="0"/>
                </a:lnTo>
                <a:lnTo>
                  <a:pt x="950629" y="0"/>
                </a:lnTo>
                <a:cubicBezTo>
                  <a:pt x="929039" y="463576"/>
                  <a:pt x="391174" y="993195"/>
                  <a:pt x="0" y="1050349"/>
                </a:cubicBezTo>
                <a:lnTo>
                  <a:pt x="0" y="2062595"/>
                </a:lnTo>
                <a:lnTo>
                  <a:pt x="0" y="2074026"/>
                </a:lnTo>
                <a:cubicBezTo>
                  <a:pt x="-6350" y="2300098"/>
                  <a:pt x="221623" y="2480448"/>
                  <a:pt x="402605" y="2475368"/>
                </a:cubicBezTo>
                <a:lnTo>
                  <a:pt x="412765" y="2475368"/>
                </a:lnTo>
                <a:lnTo>
                  <a:pt x="4670594" y="2475368"/>
                </a:lnTo>
                <a:lnTo>
                  <a:pt x="4682024" y="2475368"/>
                </a:lnTo>
                <a:cubicBezTo>
                  <a:pt x="4908093" y="2482353"/>
                  <a:pt x="5089074" y="2254376"/>
                  <a:pt x="5083359" y="2072756"/>
                </a:cubicBezTo>
                <a:lnTo>
                  <a:pt x="5083359" y="2062595"/>
                </a:lnTo>
                <a:lnTo>
                  <a:pt x="5083359" y="412773"/>
                </a:lnTo>
                <a:close/>
              </a:path>
            </a:pathLst>
          </a:cu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578659" y="1183814"/>
            <a:ext cx="5083359" cy="24753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8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20:03:16-d2nf8118bjvh7rlj08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63" y="2286395"/>
            <a:ext cx="4338956" cy="475234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 flipH="1" flipV="1">
            <a:off x="6308080" y="1183814"/>
            <a:ext cx="5083359" cy="2475368"/>
          </a:xfrm>
          <a:custGeom>
            <a:avLst/>
            <a:gdLst/>
            <a:ahLst/>
            <a:cxnLst/>
            <a:rect l="l" t="t" r="r" b="b"/>
            <a:pathLst>
              <a:path w="5083359" h="2475368">
                <a:moveTo>
                  <a:pt x="0" y="412773"/>
                </a:moveTo>
                <a:lnTo>
                  <a:pt x="0" y="401977"/>
                </a:lnTo>
                <a:cubicBezTo>
                  <a:pt x="-6350" y="175270"/>
                  <a:pt x="221623" y="-5080"/>
                  <a:pt x="402605" y="0"/>
                </a:cubicBezTo>
                <a:lnTo>
                  <a:pt x="412765" y="0"/>
                </a:lnTo>
                <a:lnTo>
                  <a:pt x="4131460" y="0"/>
                </a:lnTo>
                <a:cubicBezTo>
                  <a:pt x="4153685" y="464211"/>
                  <a:pt x="4689010" y="992560"/>
                  <a:pt x="5083359" y="1050349"/>
                </a:cubicBezTo>
                <a:lnTo>
                  <a:pt x="5083359" y="2062595"/>
                </a:lnTo>
                <a:lnTo>
                  <a:pt x="5083359" y="2074026"/>
                </a:lnTo>
                <a:cubicBezTo>
                  <a:pt x="5090344" y="2300098"/>
                  <a:pt x="4862371" y="2480448"/>
                  <a:pt x="4680754" y="2475368"/>
                </a:cubicBezTo>
                <a:lnTo>
                  <a:pt x="4670594" y="2475368"/>
                </a:lnTo>
                <a:lnTo>
                  <a:pt x="412765" y="2475368"/>
                </a:lnTo>
                <a:lnTo>
                  <a:pt x="401970" y="2475368"/>
                </a:lnTo>
                <a:cubicBezTo>
                  <a:pt x="175266" y="2482353"/>
                  <a:pt x="-5080" y="2254376"/>
                  <a:pt x="0" y="2072756"/>
                </a:cubicBezTo>
                <a:lnTo>
                  <a:pt x="0" y="2062595"/>
                </a:lnTo>
                <a:lnTo>
                  <a:pt x="0" y="412773"/>
                </a:lnTo>
                <a:close/>
              </a:path>
            </a:pathLst>
          </a:custGeom>
          <a:solidFill>
            <a:srgbClr val="D2E7D6"/>
          </a:solidFill>
          <a:ln/>
        </p:spPr>
      </p:sp>
      <p:sp>
        <p:nvSpPr>
          <p:cNvPr id="11" name="Text 8"/>
          <p:cNvSpPr/>
          <p:nvPr/>
        </p:nvSpPr>
        <p:spPr>
          <a:xfrm>
            <a:off x="6308080" y="1183814"/>
            <a:ext cx="5083359" cy="247536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772660" y="2669540"/>
            <a:ext cx="2401526" cy="2401526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3" name="Text 10"/>
          <p:cNvSpPr/>
          <p:nvPr/>
        </p:nvSpPr>
        <p:spPr>
          <a:xfrm>
            <a:off x="4772660" y="2669540"/>
            <a:ext cx="2401526" cy="240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938833" y="2835713"/>
            <a:ext cx="2069772" cy="206977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5" name="Text 12"/>
          <p:cNvSpPr/>
          <p:nvPr/>
        </p:nvSpPr>
        <p:spPr>
          <a:xfrm>
            <a:off x="4938833" y="2835713"/>
            <a:ext cx="2069772" cy="206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116242" y="3013122"/>
            <a:ext cx="1714954" cy="1714954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7" name="Text 14"/>
          <p:cNvSpPr/>
          <p:nvPr/>
        </p:nvSpPr>
        <p:spPr>
          <a:xfrm>
            <a:off x="5116242" y="3013122"/>
            <a:ext cx="1714954" cy="1714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8-27-20:03:18-d2nf81h8bjvh7rlj091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26" b="557"/>
          <a:stretch/>
        </p:blipFill>
        <p:spPr>
          <a:xfrm>
            <a:off x="5436870" y="3323590"/>
            <a:ext cx="1139825" cy="111950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00100" y="1330960"/>
            <a:ext cx="469963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Selection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23595" y="1744345"/>
            <a:ext cx="4207510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 high-impact task for an initial AI pilot, defining clear goals and metrics to measure success and gather actionable insights.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23595" y="4211955"/>
            <a:ext cx="4593590" cy="3879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Establishment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23595" y="4599940"/>
            <a:ext cx="4207510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Establish baseline performance metrics for stockouts, shrinkage, and customer satisfaction to quantify the impact of AI implementation.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816725" y="1330960"/>
            <a:ext cx="4438015" cy="28455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Execution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812915" y="1744345"/>
            <a:ext cx="433895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the pilot with a small group of stores or departments, capturing ROI data and feedback to refine the AI solution before broader deployment.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856095" y="4211955"/>
            <a:ext cx="4338955" cy="3879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Scale-Up Strategy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812915" y="4599940"/>
            <a:ext cx="4338955" cy="85764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adoption across the organization, embedding continuous training and support to ensure sustained benefits and staff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2620" y="1143635"/>
            <a:ext cx="836739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D2E7D6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247900" y="2326640"/>
            <a:ext cx="3744065" cy="3761213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2247900" y="2326640"/>
            <a:ext cx="3744065" cy="3761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159500" y="2326640"/>
            <a:ext cx="3744065" cy="3761213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6" name="Text 4"/>
          <p:cNvSpPr/>
          <p:nvPr/>
        </p:nvSpPr>
        <p:spPr>
          <a:xfrm>
            <a:off x="6159500" y="2326640"/>
            <a:ext cx="3744065" cy="3761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347771" y="3018537"/>
            <a:ext cx="3543582" cy="123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347771" y="4119180"/>
            <a:ext cx="3543582" cy="123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Practice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59371" y="3018537"/>
            <a:ext cx="3543582" cy="123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59371" y="4119180"/>
            <a:ext cx="3543582" cy="123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7-d2nf8198bjvh7rlj08tg.png"/>
          <p:cNvPicPr>
            <a:picLocks noChangeAspect="1"/>
          </p:cNvPicPr>
          <p:nvPr/>
        </p:nvPicPr>
        <p:blipFill>
          <a:blip r:embed="rId3"/>
          <a:srcRect l="5266" t="24656" r="5667" b="24531"/>
          <a:stretch/>
        </p:blipFill>
        <p:spPr>
          <a:xfrm>
            <a:off x="-184785" y="-172085"/>
            <a:ext cx="12554585" cy="7219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38070" y="1781810"/>
            <a:ext cx="7515860" cy="24721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4028" y="4492625"/>
            <a:ext cx="190246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78893" y="4492625"/>
            <a:ext cx="2025015" cy="24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Retail Landscape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0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Serves Shoppers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084955" y="1428115"/>
            <a:ext cx="7909560" cy="1700530"/>
          </a:xfrm>
          <a:prstGeom prst="roundRect">
            <a:avLst>
              <a:gd name="adj" fmla="val 4248"/>
            </a:avLst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4084955" y="1428115"/>
            <a:ext cx="7909560" cy="170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84320" y="3265805"/>
            <a:ext cx="3896360" cy="2957195"/>
          </a:xfrm>
          <a:prstGeom prst="roundRect">
            <a:avLst>
              <a:gd name="adj" fmla="val 4248"/>
            </a:avLst>
          </a:prstGeom>
          <a:solidFill>
            <a:srgbClr val="77AD6F"/>
          </a:solidFill>
          <a:ln/>
        </p:spPr>
      </p:sp>
      <p:sp>
        <p:nvSpPr>
          <p:cNvPr id="6" name="Text 4"/>
          <p:cNvSpPr/>
          <p:nvPr/>
        </p:nvSpPr>
        <p:spPr>
          <a:xfrm>
            <a:off x="4084320" y="3265805"/>
            <a:ext cx="389636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0" descr="https://kimi-img.moonshot.cn/pub/slides/slides_tmpl/image/25-08-27-20:03:18-d2nf81h8bjvh7rlj092g.jpg"/>
          <p:cNvPicPr>
            <a:picLocks noChangeAspect="1"/>
          </p:cNvPicPr>
          <p:nvPr/>
        </p:nvPicPr>
        <p:blipFill>
          <a:blip r:embed="rId3"/>
          <a:srcRect l="30168" r="30168"/>
          <a:stretch/>
        </p:blipFill>
        <p:spPr>
          <a:xfrm>
            <a:off x="537845" y="1432560"/>
            <a:ext cx="3388360" cy="480441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8097520" y="3265805"/>
            <a:ext cx="3896360" cy="2957195"/>
          </a:xfrm>
          <a:prstGeom prst="roundRect">
            <a:avLst>
              <a:gd name="adj" fmla="val 4248"/>
            </a:avLst>
          </a:prstGeom>
          <a:solidFill>
            <a:srgbClr val="77AD6F"/>
          </a:solidFill>
          <a:ln/>
        </p:spPr>
      </p:sp>
      <p:sp>
        <p:nvSpPr>
          <p:cNvPr id="9" name="Text 6"/>
          <p:cNvSpPr/>
          <p:nvPr/>
        </p:nvSpPr>
        <p:spPr>
          <a:xfrm>
            <a:off x="8097520" y="3265805"/>
            <a:ext cx="389636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274820" y="1560830"/>
            <a:ext cx="6491605" cy="4019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Retail Today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07205" y="2037080"/>
            <a:ext cx="7455535" cy="12598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already integrated into various retail operations, from dynamic pricing to customer service chatbots, enhancing efficiency and personalization.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85615" y="3369310"/>
            <a:ext cx="356997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Merchandising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01795" y="3975100"/>
            <a:ext cx="369570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Retailers use AI to analyze sales data, predict trends, and optimize inventory, ensuring the right products are always in stock and reducing waste.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98815" y="3369310"/>
            <a:ext cx="356997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Experience Enhancement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14995" y="3975100"/>
            <a:ext cx="369570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tools like personalized recommendations and virtual assistants improve customer satisfaction and loyalty by providing tailored shopping experiences.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7-d2nf8198bjvh7rlj08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103" y="127000"/>
            <a:ext cx="7448551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16-d2nf8118bjvh7rlj08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43438" y="-306388"/>
            <a:ext cx="4338956" cy="475234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3:16-d2nf8118bjvh7rlj08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145" y="2139950"/>
            <a:ext cx="5045710" cy="47523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3:17-d2nf8198bjvh7rlj08vg.jpeg"/>
          <p:cNvPicPr>
            <a:picLocks noChangeAspect="1"/>
          </p:cNvPicPr>
          <p:nvPr/>
        </p:nvPicPr>
        <p:blipFill>
          <a:blip r:embed="rId5"/>
          <a:srcRect l="8038" t="12855" b="10906"/>
          <a:stretch/>
        </p:blipFill>
        <p:spPr>
          <a:xfrm>
            <a:off x="-5080" y="-4445"/>
            <a:ext cx="5558790" cy="691324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5520690" y="-51435"/>
            <a:ext cx="3383915" cy="6928485"/>
          </a:xfrm>
          <a:prstGeom prst="rect">
            <a:avLst/>
          </a:prstGeom>
          <a:solidFill>
            <a:srgbClr val="77AD6F"/>
          </a:solidFill>
          <a:ln/>
        </p:spPr>
      </p:sp>
      <p:sp>
        <p:nvSpPr>
          <p:cNvPr id="7" name="Text 1"/>
          <p:cNvSpPr/>
          <p:nvPr/>
        </p:nvSpPr>
        <p:spPr>
          <a:xfrm>
            <a:off x="5520690" y="-51435"/>
            <a:ext cx="3383915" cy="692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rot="16200000">
            <a:off x="7098348" y="1765300"/>
            <a:ext cx="6875780" cy="3311525"/>
          </a:xfrm>
          <a:prstGeom prst="rect">
            <a:avLst/>
          </a:prstGeom>
          <a:solidFill>
            <a:srgbClr val="D2E7D6"/>
          </a:solidFill>
          <a:ln/>
        </p:spPr>
      </p:sp>
      <p:sp>
        <p:nvSpPr>
          <p:cNvPr id="9" name="Text 3"/>
          <p:cNvSpPr/>
          <p:nvPr/>
        </p:nvSpPr>
        <p:spPr>
          <a:xfrm rot="16200000">
            <a:off x="7098348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4" descr="https://kimi-img.moonshot.cn/pub/slides/slides_tmpl/image/25-08-27-20:03:17-d2nf8198bjvh7rlj08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03" y="0"/>
            <a:ext cx="7448551" cy="4927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22580" y="1380490"/>
            <a:ext cx="5558155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Store Partnership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5731510" y="1061085"/>
            <a:ext cx="3195955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AI’s Role in Retail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5741670" y="3466465"/>
            <a:ext cx="3098800" cy="14293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 such as inventory management and customer inquiries, freeing human staff to focus on strategic decisions and customer engagement.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8996045" y="1061085"/>
            <a:ext cx="3195955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Considerations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006205" y="3466465"/>
            <a:ext cx="3098800" cy="14293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Retailers must ensure AI aligns with ethical standards, protecting customer data and avoiding biased decision-making in marketing and pricing.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Inventory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83" y="521335"/>
            <a:ext cx="817086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Demand Accurately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87960" y="2011680"/>
            <a:ext cx="2882265" cy="4419600"/>
          </a:xfrm>
          <a:prstGeom prst="rect">
            <a:avLst/>
          </a:prstGeom>
          <a:solidFill>
            <a:srgbClr val="77AD6F"/>
          </a:solidFill>
          <a:ln w="6350">
            <a:solidFill>
              <a:srgbClr val="CAE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7960" y="2011680"/>
            <a:ext cx="2882265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59760" y="2011680"/>
            <a:ext cx="2882265" cy="4419600"/>
          </a:xfrm>
          <a:prstGeom prst="rect">
            <a:avLst/>
          </a:prstGeom>
          <a:solidFill>
            <a:srgbClr val="D2E7D6"/>
          </a:solidFill>
          <a:ln/>
        </p:spPr>
      </p:sp>
      <p:sp>
        <p:nvSpPr>
          <p:cNvPr id="6" name="Text 4"/>
          <p:cNvSpPr/>
          <p:nvPr/>
        </p:nvSpPr>
        <p:spPr>
          <a:xfrm>
            <a:off x="3159760" y="2011680"/>
            <a:ext cx="2882265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50610" y="2011680"/>
            <a:ext cx="2882265" cy="4419600"/>
          </a:xfrm>
          <a:prstGeom prst="rect">
            <a:avLst/>
          </a:prstGeom>
          <a:solidFill>
            <a:srgbClr val="77AD6F"/>
          </a:solidFill>
          <a:ln w="6350">
            <a:solidFill>
              <a:srgbClr val="CAE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50610" y="2011680"/>
            <a:ext cx="2882265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26220" y="2011680"/>
            <a:ext cx="2882265" cy="4419600"/>
          </a:xfrm>
          <a:prstGeom prst="rect">
            <a:avLst/>
          </a:prstGeom>
          <a:solidFill>
            <a:srgbClr val="D2E7D6"/>
          </a:solidFill>
          <a:ln/>
        </p:spPr>
      </p:sp>
      <p:sp>
        <p:nvSpPr>
          <p:cNvPr id="10" name="Text 8"/>
          <p:cNvSpPr/>
          <p:nvPr/>
        </p:nvSpPr>
        <p:spPr>
          <a:xfrm>
            <a:off x="9126220" y="2011680"/>
            <a:ext cx="2882265" cy="441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26820" y="1630045"/>
            <a:ext cx="735330" cy="735330"/>
          </a:xfrm>
          <a:prstGeom prst="ellipse">
            <a:avLst/>
          </a:prstGeom>
          <a:solidFill>
            <a:srgbClr val="D2E7D6"/>
          </a:solidFill>
          <a:ln/>
          <a:effectLst>
            <a:outerShdw blurRad="290837" dist="50607" dir="2700000" algn="bl" rotWithShape="0">
              <a:srgbClr val="395A34">
                <a:alpha val="6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122682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07510" y="1630045"/>
            <a:ext cx="735330" cy="735330"/>
          </a:xfrm>
          <a:prstGeom prst="ellipse">
            <a:avLst/>
          </a:prstGeom>
          <a:solidFill>
            <a:srgbClr val="77AD6F"/>
          </a:solidFill>
          <a:ln/>
          <a:effectLst>
            <a:outerShdw blurRad="290837" dist="50607" dir="2700000" algn="bl" rotWithShape="0">
              <a:srgbClr val="395A34">
                <a:alpha val="6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420751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80580" y="1630045"/>
            <a:ext cx="735330" cy="735330"/>
          </a:xfrm>
          <a:prstGeom prst="ellipse">
            <a:avLst/>
          </a:prstGeom>
          <a:solidFill>
            <a:srgbClr val="D2E7D6"/>
          </a:solidFill>
          <a:ln/>
          <a:effectLst>
            <a:outerShdw blurRad="290837" dist="50607" dir="2700000" algn="bl" rotWithShape="0">
              <a:srgbClr val="395A34">
                <a:alpha val="6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8058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169525" y="1630045"/>
            <a:ext cx="735330" cy="735330"/>
          </a:xfrm>
          <a:prstGeom prst="ellipse">
            <a:avLst/>
          </a:prstGeom>
          <a:solidFill>
            <a:srgbClr val="77AD6F"/>
          </a:solidFill>
          <a:ln/>
          <a:effectLst>
            <a:outerShdw blurRad="290837" dist="50607" dir="2700000" algn="bl" rotWithShape="0">
              <a:srgbClr val="395A34">
                <a:alpha val="6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016952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2428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22428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74015" y="2589530"/>
            <a:ext cx="263461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11785" y="3162300"/>
            <a:ext cx="2740660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historical sales data, weather patterns, and promotional calendars to forecast product demand with high accuracy, reducing stockouts and overstock.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0497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420497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329940" y="2589530"/>
            <a:ext cx="263461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Seasonal Adjustments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301365" y="3162300"/>
            <a:ext cx="2700020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adjusts safety stock levels based on seasonal trends, ensuring adequate inventory during peak periods and minimizing excess stock during off-peak times.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17804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17804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85865" y="2589530"/>
            <a:ext cx="263461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Supplier Lead Time Integration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257290" y="3140710"/>
            <a:ext cx="2740660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integrates supplier lead times into inventory forecasts, allowing for timely reordering and maintaining optimal stock levels without disruptions.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016698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16698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241790" y="2589530"/>
            <a:ext cx="263461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01150" y="3162300"/>
            <a:ext cx="2700020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continuously monitors inventory levels and sales velocity, providing real-time alerts for potential stock issues and enabling proactive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16-d2nf8118bjvh7rlj08s0.jpeg"/>
          <p:cNvPicPr>
            <a:picLocks noChangeAspect="1"/>
          </p:cNvPicPr>
          <p:nvPr/>
        </p:nvPicPr>
        <p:blipFill>
          <a:blip r:embed="rId3"/>
          <a:srcRect l="5449" t="5704" r="281" b="8217"/>
          <a:stretch/>
        </p:blipFill>
        <p:spPr>
          <a:xfrm>
            <a:off x="6605905" y="-26670"/>
            <a:ext cx="5682615" cy="69195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985" y="1494790"/>
            <a:ext cx="5870575" cy="1680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Replenishment Runs Hands-Free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87985" y="3175635"/>
            <a:ext cx="6068060" cy="720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Reordering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7985" y="3860800"/>
            <a:ext cx="5682615" cy="196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systems automatically trigger purchase orders when inventory levels reach predefined reorder points, streamlining the replenishment process and reducing manual errors.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E6E6E6"/>
      </a:dk2>
      <a:lt2>
        <a:srgbClr val="FFFFFF"/>
      </a:lt2>
      <a:accent1>
        <a:srgbClr val="77AD6F"/>
      </a:accent1>
      <a:accent2>
        <a:srgbClr val="D2E7D6"/>
      </a:accent2>
      <a:accent3>
        <a:srgbClr val="000000"/>
      </a:accent3>
      <a:accent4>
        <a:srgbClr val="0094DB"/>
      </a:accent4>
      <a:accent5>
        <a:srgbClr val="ADDDFE"/>
      </a:accent5>
      <a:accent6>
        <a:srgbClr val="007CC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1376</Words>
  <Application>Microsoft Office PowerPoint</Application>
  <PresentationFormat>Widescreen</PresentationFormat>
  <Paragraphs>200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Retail Mastery</dc:title>
  <dc:subject>AI-Powered Retail Mastery</dc:subject>
  <dc:creator>Kimi</dc:creator>
  <cp:lastModifiedBy>Sean</cp:lastModifiedBy>
  <cp:revision>2</cp:revision>
  <dcterms:created xsi:type="dcterms:W3CDTF">2025-12-02T07:30:01Z</dcterms:created>
  <dcterms:modified xsi:type="dcterms:W3CDTF">2025-12-02T07:30:42Z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Retail Mastery","ContentProducer":"001191110108MACG2KBH8F10000","ProduceID":"d4n987s6toi8lca83th0","ReservedCode1":"","ContentPropagator":"001191110108MACG2KBH8F20000","PropagateID":"d4n987s6toi8lca83th0","ReservedCode2":""}</vt:lpwstr>
  </property>
</Properties>
</file>